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13"/>
  </p:notesMasterIdLst>
  <p:sldIdLst>
    <p:sldId id="256" r:id="rId12"/>
  </p:sldIdLst>
  <p:sldSz cx="32399288" cy="43200638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27DCCC-EFAE-4789-F816-712057DE3CD5}" name="Andrés González Santa Cruz" initials="AG" userId="0f261097151cd0dc" providerId="Windows Live"/>
  <p188:author id="{8C39DCD9-ABB2-9A6D-E84B-DA9A29329F4D}" name="Álvaro Ernesto Castillo Carniglia" initials="ÁECC" userId="S::alvaro.castillo@uss.cl::c369fb4c-cc78-4806-beaa-129fa42aa6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6247" autoAdjust="0"/>
  </p:normalViewPr>
  <p:slideViewPr>
    <p:cSldViewPr snapToGrid="0">
      <p:cViewPr>
        <p:scale>
          <a:sx n="25" d="100"/>
          <a:sy n="25" d="100"/>
        </p:scale>
        <p:origin x="2064" y="-1074"/>
      </p:cViewPr>
      <p:guideLst/>
    </p:cSldViewPr>
  </p:slideViewPr>
  <p:notesTextViewPr>
    <p:cViewPr>
      <p:scale>
        <a:sx n="1" d="1"/>
        <a:sy n="1" d="1"/>
      </p:scale>
      <p:origin x="0" y="-79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41EC8D-8763-A942-B919-FEFBD94893EF}" authorId="{8C39DCD9-ABB2-9A6D-E84B-DA9A29329F4D}" created="2025-10-13T11:25:03.5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0" creationId="{00000000-0000-0000-0000-000000000000}"/>
      <ac:txMk cp="379" len="102">
        <ac:context len="621" hash="2166355998"/>
      </ac:txMk>
    </ac:txMkLst>
    <p188:pos x="15576070" y="3664851"/>
    <p188:txBody>
      <a:bodyPr/>
      <a:lstStyle/>
      <a:p>
        <a:r>
          <a:rPr lang="es-CL"/>
          <a:t>Esta descripción no se entiende muy bien. ¿son 3 métodos distintos?</a:t>
        </a:r>
      </a:p>
    </p188:txBody>
  </p188:cm>
  <p188:cm id="{F2644FBE-5577-B944-8E2B-9E79700D591E}" authorId="{8C39DCD9-ABB2-9A6D-E84B-DA9A29329F4D}" created="2025-10-13T11:28:49.85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1" creationId="{00000000-0000-0000-0000-000000000000}"/>
      <ac:txMk cp="680" len="4">
        <ac:context len="828" hash="691730315"/>
      </ac:txMk>
    </ac:txMkLst>
    <p188:pos x="14370891" y="4725034"/>
    <p188:replyLst>
      <p188:reply id="{2DDB198E-35BB-4D80-92B2-85CDE5C13641}" authorId="{B727DCCC-EFAE-4789-F816-712057DE3CD5}" created="2025-10-13T15:07:58.485">
        <p188:txBody>
          <a:bodyPr/>
          <a:lstStyle/>
          <a:p>
            <a:r>
              <a:rPr lang="es-CL"/>
              <a:t> la supervivencia observada en los pacientes es del 81% de la supervivencia esperada en la población general</a:t>
            </a:r>
          </a:p>
        </p188:txBody>
      </p188:reply>
    </p188:replyLst>
    <p188:txBody>
      <a:bodyPr/>
      <a:lstStyle/>
      <a:p>
        <a:r>
          <a:rPr lang="es-CL"/>
          <a:t>Para entender bien, ¿esto significa que estas personas tienen un 19% menos riesgo de sobrevivir a los 7 años en comparación con la población general?</a:t>
        </a:r>
      </a:p>
    </p188:txBody>
  </p188:cm>
  <p188:cm id="{68829E63-6009-E349-9B08-3788BFFDC17B}" authorId="{8C39DCD9-ABB2-9A6D-E84B-DA9A29329F4D}" created="2025-10-13T11:33:25.3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9" creationId="{00000000-0000-0000-0000-000000000000}"/>
      <ac:txMk cp="0" len="10">
        <ac:context len="11" hash="2778865518"/>
      </ac:txMk>
    </ac:txMkLst>
    <p188:pos x="10594800" y="1179514"/>
    <p188:txBody>
      <a:bodyPr/>
      <a:lstStyle/>
      <a:p>
        <a:r>
          <a:rPr lang="es-CL"/>
          <a:t>Creo que hay mucho texto en la Conclusión. Trataría de identificar los puntos principales y presentarlos como bullet points. 
Lo otro es que como estas con las conclusiones y no la discusión, eliminaría lo destacado en amarillo</a:t>
        </a:r>
      </a:p>
    </p188:txBody>
  </p188:cm>
  <p188:cm id="{C8F89FDC-EF32-F04E-B456-5D69BFBC88B9}" authorId="{8C39DCD9-ABB2-9A6D-E84B-DA9A29329F4D}" created="2025-10-13T11:37:13.26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2" creationId="{00000000-0000-0000-0000-000000000000}"/>
      <ac:txMk cp="0">
        <ac:context len="902" hash="1501078171"/>
      </ac:txMk>
    </ac:txMkLst>
    <p188:pos x="4920223" y="1216058"/>
    <p188:txBody>
      <a:bodyPr/>
      <a:lstStyle/>
      <a:p>
        <a:r>
          <a:rPr lang="es-CL"/>
          <a:t>Sería consistente en la forma de presentar las referencias. Por ejemplo, "Primer autor et al. Revista. Año. doi" (si te falta espacio, sin doi)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MX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54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C635A89-8C00-4A0F-B736-5569BA54B33B}" type="slidenum"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s-MX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2987" cy="3086100"/>
          </a:xfrm>
          <a:prstGeom prst="rect">
            <a:avLst/>
          </a:prstGeom>
          <a:ln w="0">
            <a:noFill/>
          </a:ln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L" sz="1200" b="0" i="1" strike="noStrike" spc="-1" dirty="0">
                <a:solidFill>
                  <a:schemeClr val="lt1"/>
                </a:solidFill>
                <a:latin typeface="Arial"/>
              </a:rPr>
              <a:t>(*) No hubo gente atendida en Regiones de Ñuble y de Aysén del General Carlos Ibáñez del Campo</a:t>
            </a:r>
          </a:p>
          <a:p>
            <a:pPr marL="216000"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es-C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X10=Región de Los Lagos; XI11=Región de Aysén del General Carlos Ibáñez del Campo; XVI16=Región de Ñuble </a:t>
            </a:r>
            <a:r>
              <a:rPr lang="es-MX" sz="1200" b="0" strike="noStrike" spc="-1" dirty="0">
                <a:solidFill>
                  <a:schemeClr val="lt1"/>
                </a:solidFill>
                <a:latin typeface="+mn-lt"/>
              </a:rPr>
              <a:t>PubMed)</a:t>
            </a:r>
            <a:endParaRPr lang="es-MX" sz="12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es-CL" dirty="0"/>
          </a:p>
          <a:p>
            <a:r>
              <a:rPr lang="es-CL" b="1" dirty="0"/>
              <a:t>Conclusiones Principales</a:t>
            </a:r>
            <a:endParaRPr lang="es-CL" dirty="0"/>
          </a:p>
          <a:p>
            <a:r>
              <a:rPr lang="es-CL" dirty="0"/>
              <a:t>Mortalidad 7.4× mayor vs. población general</a:t>
            </a:r>
          </a:p>
          <a:p>
            <a:r>
              <a:rPr lang="es-CL" dirty="0"/>
              <a:t>Supervivencia a 7 años: 81% del esperado</a:t>
            </a:r>
          </a:p>
          <a:p>
            <a:r>
              <a:rPr lang="es-CL" dirty="0"/>
              <a:t>Mayor exceso de mortalidad en personas jóvenes y mujeres (2)</a:t>
            </a:r>
          </a:p>
          <a:p>
            <a:r>
              <a:rPr lang="es-CL" dirty="0"/>
              <a:t>Resultados consistentes con estudios del Norte Global (3)</a:t>
            </a:r>
          </a:p>
          <a:p>
            <a:r>
              <a:rPr lang="es-CL" dirty="0"/>
              <a:t>Estrategias de reducción de daños muestran efectividad (8)</a:t>
            </a:r>
          </a:p>
          <a:p>
            <a:r>
              <a:rPr lang="es-CL" dirty="0"/>
              <a:t>Necesidad de enfoque en dimensión laboral y espacios inclusivos (9)</a:t>
            </a:r>
          </a:p>
          <a:p>
            <a:r>
              <a:rPr lang="es-CL" dirty="0"/>
              <a:t>Variación regional: mayor mortalidad en Región de Atacama (10), Los Lagos y Magallanes (3)</a:t>
            </a:r>
          </a:p>
          <a:p>
            <a:r>
              <a:rPr lang="es-CL" b="1" dirty="0"/>
              <a:t>Limitaciones</a:t>
            </a:r>
            <a:endParaRPr lang="es-CL" dirty="0"/>
          </a:p>
          <a:p>
            <a:r>
              <a:rPr lang="es-CL" dirty="0"/>
              <a:t>Datos basados en registros administrativos</a:t>
            </a:r>
          </a:p>
          <a:p>
            <a:r>
              <a:rPr lang="es-CL" dirty="0"/>
              <a:t>Posible subregistro en población en situación de calle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Análisis limitado a factores disponibles en bases oficiales</a:t>
            </a:r>
            <a:br>
              <a:rPr lang="es-CL" dirty="0"/>
            </a:br>
            <a:br>
              <a:rPr lang="es-CL" dirty="0"/>
            </a:br>
            <a:br>
              <a:rPr lang="es-CL" dirty="0"/>
            </a:br>
            <a:r>
              <a:rPr lang="es-MX" sz="1200" spc="-1" dirty="0">
                <a:solidFill>
                  <a:schemeClr val="lt1"/>
                </a:solidFill>
                <a:latin typeface="+mn-lt"/>
              </a:rPr>
              <a:t>https://evaluacionymonitoreosesdipres.gob.cl/Reportes/EvaluacionMonitoreo?_id=TLmG%2FxktttQAHYpIWN3oVg%3D%3D&amp;_gl=1*1umvqni*_ga*MTAzMDcwNzkyMC4xNzYxNjAxMDEy*_ga_3GK5ZD34B1*czE3NjE2MjA4NjQkbzMkZzEkdDE3NjE2MjExNzIkajU4JGwwJGgw</a:t>
            </a:r>
            <a:endParaRPr lang="es-MX" sz="1600" b="0" strike="noStrike" spc="-1" dirty="0">
              <a:solidFill>
                <a:schemeClr val="lt1"/>
              </a:solidFill>
              <a:latin typeface="+mn-lt"/>
            </a:endParaRPr>
          </a:p>
          <a:p>
            <a:endParaRPr lang="es-CL" dirty="0"/>
          </a:p>
        </p:txBody>
      </p:sp>
      <p:sp>
        <p:nvSpPr>
          <p:cNvPr id="9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B2EDEC1-517E-4782-BA0B-48C819019FAE}" type="slidenum">
              <a:rPr lang="es-CL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s-MX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C76BC5E-941F-45D0-800D-BEA476C0A585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EACD0D3A-8F0D-4C2D-B2F7-6B7869F9CE0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F35974CC-5687-402E-B52B-B27D93B0AFF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6D2FD51-E7E9-47A4-9B32-07F9A685ECB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091EFB7-3FD1-41DA-8D33-8AD45CA94EB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9DE236B-8C87-4D82-92CE-C8E505CFB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E800CBD-2922-4B70-9B31-7C46C05DD5C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619640" y="10108800"/>
            <a:ext cx="1422936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6560720" y="10108800"/>
            <a:ext cx="1422936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MX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C8CE9425-CA7E-4863-953E-8455B42BE0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6F849D9-DE89-464B-A2CA-BDFE80FA78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MX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4B7C65CE-87BF-49D8-916A-97216D68C0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AD28285-B624-44EB-9A70-F6493C51308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D79723B-87E9-4912-8F57-4EBBB2B4F81B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29158920" cy="25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8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sldNum" idx="29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BD4BB42-F6E5-4932-B0FD-B71D7858B66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30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31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ldNum" idx="32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0A65E56-5D4E-4CDE-9B52-7286CFE5513B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33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6EE68336-A176-4A01-B5B6-5D6112C6E823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4866BA2-2B34-4202-88E1-912A7618635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2915856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8587D26-6788-4FDA-95D2-67F2B859B4CA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E039EDA-FF6A-4861-A745-CDF7856B47F3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19640" y="10108800"/>
            <a:ext cx="1422900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6560720" y="10108800"/>
            <a:ext cx="14229000" cy="2505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A1B5DE73-C610-4FA6-9D55-FC8DF25809A6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6F6B2CD-C3EF-405B-AB62-A9EF6850F430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430000" y="7070040"/>
            <a:ext cx="27538200" cy="1503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4394D7F-2846-48EB-9D48-3329D9BCF3DC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10732320" y="40040640"/>
            <a:ext cx="1093356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2288196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A651DC4-C4C5-4595-A8AE-3A685F450D21}" type="slidenum">
              <a:rPr lang="es-CL" sz="425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s-MX" sz="42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2227320" y="40040640"/>
            <a:ext cx="7288920" cy="22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MX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MX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image" Target="../media/image10.png"/><Relationship Id="rId3" Type="http://schemas.microsoft.com/office/2018/10/relationships/comments" Target="../comments/modernComment_100_0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wmf"/><Relationship Id="rId4" Type="http://schemas.openxmlformats.org/officeDocument/2006/relationships/image" Target="../media/image1.png"/><Relationship Id="rId9" Type="http://schemas.openxmlformats.org/officeDocument/2006/relationships/image" Target="../media/image6.wmf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o 41"/>
          <p:cNvGrpSpPr/>
          <p:nvPr/>
        </p:nvGrpSpPr>
        <p:grpSpPr>
          <a:xfrm>
            <a:off x="0" y="-21360"/>
            <a:ext cx="32398200" cy="43297200"/>
            <a:chOff x="0" y="-97560"/>
            <a:chExt cx="32398200" cy="43297200"/>
          </a:xfrm>
        </p:grpSpPr>
        <p:grpSp>
          <p:nvGrpSpPr>
            <p:cNvPr id="56" name="Grupo 38"/>
            <p:cNvGrpSpPr/>
            <p:nvPr/>
          </p:nvGrpSpPr>
          <p:grpSpPr>
            <a:xfrm>
              <a:off x="2044080" y="40360680"/>
              <a:ext cx="28309680" cy="2838960"/>
              <a:chOff x="2044080" y="40360680"/>
              <a:chExt cx="28309680" cy="2838960"/>
            </a:xfrm>
          </p:grpSpPr>
          <p:pic>
            <p:nvPicPr>
              <p:cNvPr id="57" name="Marcador de contenido 6"/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44080" y="40457160"/>
                <a:ext cx="18529200" cy="2742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8" name="Marcador de contenido 6"/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449680" y="40360680"/>
                <a:ext cx="6904080" cy="27424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9" name="Rectángulo 17"/>
            <p:cNvSpPr/>
            <p:nvPr/>
          </p:nvSpPr>
          <p:spPr>
            <a:xfrm>
              <a:off x="0" y="-97560"/>
              <a:ext cx="32398200" cy="39546360"/>
            </a:xfrm>
            <a:prstGeom prst="rect">
              <a:avLst/>
            </a:prstGeom>
            <a:solidFill>
              <a:srgbClr val="003C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es-CL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60" name="Imagen 19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5963780"/>
              <a:ext cx="32398200" cy="2499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" name="Rectángulo 39"/>
            <p:cNvSpPr/>
            <p:nvPr/>
          </p:nvSpPr>
          <p:spPr>
            <a:xfrm>
              <a:off x="0" y="15131520"/>
              <a:ext cx="32398200" cy="5085360"/>
            </a:xfrm>
            <a:prstGeom prst="rect">
              <a:avLst/>
            </a:prstGeom>
            <a:gradFill rotWithShape="0">
              <a:gsLst>
                <a:gs pos="0">
                  <a:srgbClr val="003C58"/>
                </a:gs>
                <a:gs pos="100000">
                  <a:srgbClr val="003C58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es-CL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62" name="Grupo 2"/>
            <p:cNvGrpSpPr/>
            <p:nvPr/>
          </p:nvGrpSpPr>
          <p:grpSpPr>
            <a:xfrm>
              <a:off x="17927280" y="258840"/>
              <a:ext cx="13134600" cy="3183480"/>
              <a:chOff x="17927280" y="258840"/>
              <a:chExt cx="13134600" cy="3183480"/>
            </a:xfrm>
          </p:grpSpPr>
          <p:pic>
            <p:nvPicPr>
              <p:cNvPr id="63" name="Imagen 4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025640" y="258840"/>
                <a:ext cx="3036240" cy="3183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4" name="Imagen 11"/>
              <p:cNvPicPr/>
              <p:nvPr/>
            </p:nvPicPr>
            <p:blipFill>
              <a:blip r:embed="rId8"/>
              <a:stretch/>
            </p:blipFill>
            <p:spPr>
              <a:xfrm>
                <a:off x="17927280" y="922320"/>
                <a:ext cx="10071360" cy="175392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65" name="Grupo 12"/>
            <p:cNvGrpSpPr/>
            <p:nvPr/>
          </p:nvGrpSpPr>
          <p:grpSpPr>
            <a:xfrm>
              <a:off x="1675080" y="694800"/>
              <a:ext cx="7522920" cy="2467800"/>
              <a:chOff x="1675080" y="694800"/>
              <a:chExt cx="7522920" cy="2467800"/>
            </a:xfrm>
          </p:grpSpPr>
          <p:pic>
            <p:nvPicPr>
              <p:cNvPr id="66" name="Imagen 13"/>
              <p:cNvPicPr/>
              <p:nvPr/>
            </p:nvPicPr>
            <p:blipFill>
              <a:blip r:embed="rId9"/>
              <a:stretch/>
            </p:blipFill>
            <p:spPr>
              <a:xfrm>
                <a:off x="1675080" y="694800"/>
                <a:ext cx="4651920" cy="2248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7" name="Imagen 14"/>
              <p:cNvPicPr/>
              <p:nvPr/>
            </p:nvPicPr>
            <p:blipFill>
              <a:blip r:embed="rId10"/>
              <a:stretch/>
            </p:blipFill>
            <p:spPr>
              <a:xfrm>
                <a:off x="6889680" y="967680"/>
                <a:ext cx="2308320" cy="2194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68" name="Título 1"/>
          <p:cNvSpPr/>
          <p:nvPr/>
        </p:nvSpPr>
        <p:spPr>
          <a:xfrm>
            <a:off x="2181600" y="9113400"/>
            <a:ext cx="19758240" cy="341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 defTabSz="3240000">
              <a:lnSpc>
                <a:spcPct val="90000"/>
              </a:lnSpc>
            </a:pPr>
            <a:endParaRPr lang="es-CL" sz="2126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9" name="Título 1"/>
          <p:cNvSpPr/>
          <p:nvPr/>
        </p:nvSpPr>
        <p:spPr>
          <a:xfrm>
            <a:off x="236280" y="20550488"/>
            <a:ext cx="15410902" cy="792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Resultados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Marcador de contenido 2"/>
          <p:cNvSpPr/>
          <p:nvPr/>
        </p:nvSpPr>
        <p:spPr>
          <a:xfrm>
            <a:off x="251759" y="14984132"/>
            <a:ext cx="15395153" cy="5566356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anchor="ctr">
            <a:noAutofit/>
          </a:bodyPr>
          <a:lstStyle/>
          <a:p>
            <a:pPr marL="457200" indent="-280988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Cohorte retrospectiva poblacional: 1.312 adultos en TUS-SENDA en situación de calle (2011–2020) + defunciones </a:t>
            </a:r>
          </a:p>
          <a:p>
            <a:pPr marL="457200" indent="-280988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Comparaciones fallecidos vs. no fallecidos: tablas, χ² y t; diferencia de medias estandarizadas (DME).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280988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Razones de mortalidad estandarizadas (RME) usando tasas nacionales por sexo/edad (Figura 1)</a:t>
            </a:r>
            <a:r>
              <a:rPr lang="es-CL" sz="3200" spc="-1" dirty="0">
                <a:solidFill>
                  <a:srgbClr val="2D2E33"/>
                </a:solidFill>
                <a:latin typeface="Arial"/>
              </a:rPr>
              <a:t> (4-5).</a:t>
            </a:r>
            <a:endParaRPr lang="es-CL" sz="3200" b="0" strike="noStrike" spc="-1" dirty="0">
              <a:solidFill>
                <a:srgbClr val="2D2E33"/>
              </a:solidFill>
              <a:latin typeface="Arial"/>
            </a:endParaRPr>
          </a:p>
          <a:p>
            <a:pPr marL="914400" lvl="1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spc="-1" dirty="0">
                <a:solidFill>
                  <a:srgbClr val="2D2E33"/>
                </a:solidFill>
                <a:latin typeface="Arial"/>
              </a:rPr>
              <a:t>Tasas por 100 años-persona (AP)</a:t>
            </a:r>
            <a:endParaRPr lang="es-CL" sz="3200" b="0" strike="noStrike" spc="-1" dirty="0">
              <a:solidFill>
                <a:srgbClr val="2D2E33"/>
              </a:solidFill>
              <a:latin typeface="Arial"/>
            </a:endParaRPr>
          </a:p>
          <a:p>
            <a:pPr marL="914400" lvl="1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Totales, por causas, edad y sexo</a:t>
            </a:r>
          </a:p>
          <a:p>
            <a:pPr marL="914400" lvl="1"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Por Región (al 2015), mediante suavizamiento por adyacencia regional y dispersión, modelo Poisson, BYM2</a:t>
            </a:r>
            <a:endParaRPr lang="es-CL" sz="3200" spc="-1" dirty="0">
              <a:solidFill>
                <a:srgbClr val="2D2E33"/>
              </a:solidFill>
              <a:latin typeface="Arial"/>
            </a:endParaRPr>
          </a:p>
          <a:p>
            <a:pPr marL="457200" indent="-280988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Supervivencia relativa a 1, 3, 5 y 7 años (método de </a:t>
            </a:r>
            <a:r>
              <a:rPr lang="es-CL" sz="3200" b="0" i="1" strike="noStrike" spc="-1" dirty="0" err="1">
                <a:solidFill>
                  <a:srgbClr val="2D2E33"/>
                </a:solidFill>
                <a:latin typeface="Arial"/>
              </a:rPr>
              <a:t>Hakulinen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), ajustada por edad, sexo y año de ingreso, con años-persona (</a:t>
            </a:r>
            <a:r>
              <a:rPr lang="es-CL" sz="3200" b="0" i="1" strike="noStrike" spc="-1" dirty="0" err="1">
                <a:solidFill>
                  <a:srgbClr val="2D2E33"/>
                </a:solidFill>
                <a:latin typeface="Arial"/>
              </a:rPr>
              <a:t>relsurv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) (6).</a:t>
            </a:r>
          </a:p>
        </p:txBody>
      </p:sp>
      <p:sp>
        <p:nvSpPr>
          <p:cNvPr id="71" name="Marcador de contenido 2"/>
          <p:cNvSpPr/>
          <p:nvPr/>
        </p:nvSpPr>
        <p:spPr>
          <a:xfrm>
            <a:off x="281280" y="21380946"/>
            <a:ext cx="15365120" cy="594000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spcCol="0" anchor="ctr">
            <a:noAutofit/>
          </a:bodyPr>
          <a:lstStyle/>
          <a:p>
            <a:pPr marL="266700" indent="-2667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Descriptivos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: 88% hombres; 43 ± 10,5 años; ~5 años en situación de calle; 40% ≤ educación básica. </a:t>
            </a:r>
            <a:r>
              <a:rPr lang="es-CL" sz="3200" b="0" strike="noStrike" spc="-1" dirty="0" err="1">
                <a:solidFill>
                  <a:srgbClr val="2D2E33"/>
                </a:solidFill>
                <a:latin typeface="Arial"/>
              </a:rPr>
              <a:t>Sust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. Primaria: alcohol 52%, pasta base 42%; 63% policonsumo; 64% comorbilidad mental. Fallecidos 13% (n=172): 87% alcohol; menor policonsumo, </a:t>
            </a:r>
            <a:r>
              <a:rPr lang="es-CL" sz="3200" b="0" strike="noStrike" spc="-1" dirty="0" err="1">
                <a:solidFill>
                  <a:srgbClr val="2D2E33"/>
                </a:solidFill>
                <a:latin typeface="Arial"/>
              </a:rPr>
              <a:t>niv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. educacional y reportar empleo (p&lt;0.01; DME&gt;0.20).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66700" indent="-2667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Figura 2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. Mortalidad 7,4x la esperada. </a:t>
            </a:r>
            <a:r>
              <a:rPr lang="es-CL" sz="3200" spc="-1" dirty="0">
                <a:solidFill>
                  <a:srgbClr val="2D2E33"/>
                </a:solidFill>
                <a:latin typeface="Arial"/>
              </a:rPr>
              <a:t>V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ariaciones por edad y sexo (*).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66700" indent="-2667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Figura 3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. Regiones con mayor incidencia: Atacama (94 x 100 AP); La Araucanía (92); Los Lagos (82); Magallanes (65), aunque el exceso de mortalidad es mayor en R. de Atacama, Los Lagos y Magallanes.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66700" indent="-266700" algn="just" defTabSz="3240000">
              <a:lnSpc>
                <a:spcPct val="90000"/>
              </a:lnSpc>
              <a:spcBef>
                <a:spcPts val="2001"/>
              </a:spcBef>
              <a:buClr>
                <a:srgbClr val="2D2E33"/>
              </a:buClr>
              <a:buFont typeface="OpenSymbol"/>
              <a:buChar char="-"/>
            </a:pPr>
            <a:r>
              <a:rPr lang="es-CL" sz="3200" b="1" strike="noStrike" spc="-1" dirty="0">
                <a:solidFill>
                  <a:srgbClr val="2D2E33"/>
                </a:solidFill>
                <a:latin typeface="Arial"/>
              </a:rPr>
              <a:t>Figura 4</a:t>
            </a:r>
            <a:r>
              <a:rPr lang="es-CL" sz="3200" b="0" strike="noStrike" spc="-1" dirty="0">
                <a:solidFill>
                  <a:srgbClr val="2D2E33"/>
                </a:solidFill>
                <a:latin typeface="Arial"/>
              </a:rPr>
              <a:t>. La supervivencia relativa fue de 0,98 (IC 95%: 0,97-0,99) al año, 0,93 (0,91-0,94) , 0,86 (0,83-0,88) y 0,81 (0,77-0,85) a los 3. 5 y 7 años. Alta mortalidad (primeros 90 días desde la admisión), seguida de un exceso de riesgo decreciente y constante.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Marcador de contenido 2"/>
          <p:cNvSpPr/>
          <p:nvPr/>
        </p:nvSpPr>
        <p:spPr>
          <a:xfrm>
            <a:off x="76320" y="37670008"/>
            <a:ext cx="32398200" cy="34264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3" spcCol="0" anchor="ctr">
            <a:noAutofit/>
          </a:bodyPr>
          <a:lstStyle/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Kline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Frontiers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in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Public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Health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2025. 10.3389/fpubh.2025.1623385.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Heerde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BMJ Open. 2023. 10.1136/bmjopen-2022-067182.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Vuillermoz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European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Journal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of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Public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Health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2016. 10.1093/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eurpub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/ckw083. 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Szklo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Epidemiology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: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Beyond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the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basics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Jones &amp; Bartlett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Learning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2019.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Barceló et al. Gaceta Sanitaria. 2008. 10.1016/S0213-9111(08)75362-7.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Dickman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Statistics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in Medicine. 2004. 10.1002/sim.1597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CL" sz="2800" b="0" strike="noStrike" spc="-1" dirty="0">
                <a:solidFill>
                  <a:schemeClr val="lt1"/>
                </a:solidFill>
                <a:latin typeface="Arial"/>
              </a:rPr>
              <a:t>González-Santa Cruz et al. </a:t>
            </a:r>
            <a:r>
              <a:rPr lang="es-CL" sz="2800" b="0" strike="noStrike" spc="-1" dirty="0" err="1">
                <a:solidFill>
                  <a:schemeClr val="lt1"/>
                </a:solidFill>
                <a:latin typeface="Arial"/>
              </a:rPr>
              <a:t>Addiction</a:t>
            </a:r>
            <a:r>
              <a:rPr lang="es-CL" sz="2800" b="0" strike="noStrike" spc="-1" dirty="0">
                <a:solidFill>
                  <a:schemeClr val="lt1"/>
                </a:solidFill>
                <a:latin typeface="Arial"/>
              </a:rPr>
              <a:t> (enviado). 2025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Taylor et al.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Substance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Use &amp;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Addiction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s-MX" sz="2800" b="0" strike="noStrike" spc="-1" dirty="0" err="1">
                <a:solidFill>
                  <a:schemeClr val="lt1"/>
                </a:solidFill>
                <a:latin typeface="Arial"/>
              </a:rPr>
              <a:t>Journal</a:t>
            </a: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. 2025. 10.1177/29767342251344398.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spc="-1" dirty="0" err="1">
                <a:solidFill>
                  <a:schemeClr val="lt1"/>
                </a:solidFill>
                <a:latin typeface="Arial"/>
              </a:rPr>
              <a:t>Aldridge</a:t>
            </a:r>
            <a:r>
              <a:rPr lang="es-MX" sz="2800" spc="-1" dirty="0">
                <a:solidFill>
                  <a:schemeClr val="lt1"/>
                </a:solidFill>
                <a:latin typeface="Arial"/>
              </a:rPr>
              <a:t> et al. 2018. </a:t>
            </a:r>
            <a:r>
              <a:rPr lang="es-MX" sz="2800" spc="-1" dirty="0" err="1">
                <a:solidFill>
                  <a:schemeClr val="lt1"/>
                </a:solidFill>
                <a:latin typeface="Arial"/>
              </a:rPr>
              <a:t>The</a:t>
            </a:r>
            <a:r>
              <a:rPr lang="es-MX" sz="2800" spc="-1" dirty="0">
                <a:solidFill>
                  <a:schemeClr val="lt1"/>
                </a:solidFill>
                <a:latin typeface="Arial"/>
              </a:rPr>
              <a:t> Lancet. 10.1016/S0140-6736(17)31869-X</a:t>
            </a:r>
            <a:endParaRPr lang="es-MX" sz="2800" b="0" strike="noStrike" spc="-1" dirty="0">
              <a:solidFill>
                <a:schemeClr val="lt1"/>
              </a:solidFill>
              <a:latin typeface="Arial"/>
            </a:endParaRP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n-US" sz="2800" b="0" strike="noStrike" spc="-1" dirty="0">
                <a:solidFill>
                  <a:schemeClr val="lt1"/>
                </a:solidFill>
                <a:latin typeface="Arial"/>
              </a:rPr>
              <a:t>Wiens et al. Health Services Insights. 2022. 10.1177/11786329221127150</a:t>
            </a:r>
          </a:p>
          <a:p>
            <a:pPr marL="514440" indent="-514440" defTabSz="32400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arenR"/>
            </a:pPr>
            <a:r>
              <a:rPr lang="es-MX" sz="2800" b="0" strike="noStrike" spc="-1" dirty="0">
                <a:solidFill>
                  <a:schemeClr val="lt1"/>
                </a:solidFill>
                <a:latin typeface="Arial"/>
              </a:rPr>
              <a:t>Instituto Nacional de Estadística (INE). Censo 2024 – Comunicado. 2025. https://censo2024.ine.gob.cl/censo-2024-el-611-de-los-hogares-residen-en-una-vivienda-propia-y-el-262-en-una-vivienda-arrendada</a:t>
            </a:r>
            <a:r>
              <a:rPr lang="es-MX" sz="2500" b="0" strike="noStrike" spc="-1" dirty="0">
                <a:solidFill>
                  <a:schemeClr val="lt1"/>
                </a:solidFill>
                <a:latin typeface="Arial"/>
              </a:rPr>
              <a:t>/ </a:t>
            </a:r>
          </a:p>
        </p:txBody>
      </p:sp>
      <p:sp>
        <p:nvSpPr>
          <p:cNvPr id="73" name="Marcador de contenido 2"/>
          <p:cNvSpPr/>
          <p:nvPr/>
        </p:nvSpPr>
        <p:spPr>
          <a:xfrm>
            <a:off x="16388640" y="32384681"/>
            <a:ext cx="15457680" cy="512136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 anchor="ctr">
            <a:noAutofit/>
          </a:bodyPr>
          <a:lstStyle/>
          <a:p>
            <a:pPr algn="just" defTabSz="3240000">
              <a:lnSpc>
                <a:spcPct val="90000"/>
              </a:lnSpc>
              <a:spcBef>
                <a:spcPts val="600"/>
              </a:spcBef>
              <a:tabLst>
                <a:tab pos="0" algn="l"/>
              </a:tabLst>
            </a:pPr>
            <a:r>
              <a:rPr lang="es-CL" sz="3600" b="1" spc="-1" dirty="0">
                <a:solidFill>
                  <a:srgbClr val="2D2E33"/>
                </a:solidFill>
                <a:latin typeface="Arial"/>
              </a:rPr>
              <a:t>Conclusiones Principales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Mortalidad 7.4× mayor vs. población general (9)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Supervivencia a 7 años: 81% del esperado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Mayor exceso de mortalidad en personas jóvenes y mujeres (2)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Resultados consistentes con estudios del Norte Global (3)</a:t>
            </a:r>
          </a:p>
          <a:p>
            <a:pPr marL="265113" indent="-2651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Estrategias de reducción de daños muestran efectividad (9)</a:t>
            </a:r>
          </a:p>
          <a:p>
            <a:pPr marL="457200" indent="-368300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Necesidad de enfoque en dimensión laboral y espacios inclusivos (10)</a:t>
            </a:r>
          </a:p>
          <a:p>
            <a:pPr marL="457200" indent="-368300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Variación regional: mayor mortalidad en Región de Atacama (11), Los Lagos y Magallanes (3)</a:t>
            </a:r>
          </a:p>
          <a:p>
            <a:pPr marL="457200" indent="-457200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0" algn="l"/>
              </a:tabLst>
            </a:pPr>
            <a:endParaRPr lang="es-CL" sz="800" spc="-1" dirty="0">
              <a:solidFill>
                <a:srgbClr val="2D2E33"/>
              </a:solidFill>
              <a:latin typeface="Arial"/>
            </a:endParaRPr>
          </a:p>
          <a:p>
            <a:pPr algn="just" defTabSz="3240000">
              <a:lnSpc>
                <a:spcPct val="90000"/>
              </a:lnSpc>
              <a:spcBef>
                <a:spcPts val="600"/>
              </a:spcBef>
              <a:tabLst>
                <a:tab pos="0" algn="l"/>
              </a:tabLst>
            </a:pPr>
            <a:r>
              <a:rPr lang="es-CL" sz="3600" b="1" spc="-1" dirty="0">
                <a:solidFill>
                  <a:srgbClr val="2D2E33"/>
                </a:solidFill>
                <a:latin typeface="Arial"/>
              </a:rPr>
              <a:t> Limitaciones</a:t>
            </a:r>
          </a:p>
          <a:p>
            <a:pPr marL="530225" indent="-3540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8890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Datos basados en registros administrativos</a:t>
            </a:r>
          </a:p>
          <a:p>
            <a:pPr marL="530225" indent="-354013" algn="just" defTabSz="3240000">
              <a:lnSpc>
                <a:spcPct val="90000"/>
              </a:lnSpc>
              <a:spcBef>
                <a:spcPts val="600"/>
              </a:spcBef>
              <a:buFontTx/>
              <a:buChar char="-"/>
              <a:tabLst>
                <a:tab pos="88900" algn="l"/>
              </a:tabLst>
            </a:pPr>
            <a:r>
              <a:rPr lang="es-CL" sz="3000" spc="-1" dirty="0">
                <a:solidFill>
                  <a:srgbClr val="2D2E33"/>
                </a:solidFill>
                <a:latin typeface="Arial"/>
              </a:rPr>
              <a:t>Posible subregistro de población en situación de calle</a:t>
            </a:r>
          </a:p>
        </p:txBody>
      </p:sp>
      <p:sp>
        <p:nvSpPr>
          <p:cNvPr id="74" name="Marcador de contenido 2"/>
          <p:cNvSpPr/>
          <p:nvPr/>
        </p:nvSpPr>
        <p:spPr>
          <a:xfrm>
            <a:off x="255720" y="9872160"/>
            <a:ext cx="15385630" cy="4106086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spc="-1" dirty="0">
                <a:solidFill>
                  <a:srgbClr val="2D2E33"/>
                </a:solidFill>
                <a:latin typeface="Arial"/>
              </a:rPr>
              <a:t>Los trastornos por uso de sustancias (TUS) y la falta de vivienda coexisten y se asocian con alta mortalidad (1-3). En Chile, la población sin vivienda se duplicó desde 2017.</a:t>
            </a:r>
          </a:p>
          <a:p>
            <a:pPr indent="-457200" algn="just" defTabSz="32400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s-CL" sz="3200" spc="-1" dirty="0">
                <a:solidFill>
                  <a:srgbClr val="2D2E33"/>
                </a:solidFill>
                <a:latin typeface="Arial"/>
              </a:rPr>
              <a:t>El SENDA implementó un programa para personas en situación de calle con TUS.</a:t>
            </a:r>
          </a:p>
          <a:p>
            <a:pPr algn="just" defTabSz="3240000">
              <a:lnSpc>
                <a:spcPct val="90000"/>
              </a:lnSpc>
              <a:spcBef>
                <a:spcPts val="1500"/>
              </a:spcBef>
              <a:tabLst>
                <a:tab pos="0" algn="l"/>
              </a:tabLst>
            </a:pPr>
            <a:r>
              <a:rPr lang="es-MX" sz="3200" b="1" spc="-1" dirty="0">
                <a:solidFill>
                  <a:srgbClr val="2D2E33"/>
                </a:solidFill>
                <a:latin typeface="Arial"/>
              </a:rPr>
              <a:t>Objetivo: </a:t>
            </a:r>
            <a:r>
              <a:rPr lang="es-CL" sz="3200" spc="-1" dirty="0">
                <a:solidFill>
                  <a:srgbClr val="2D2E33"/>
                </a:solidFill>
                <a:latin typeface="Arial"/>
              </a:rPr>
              <a:t>Describir el perfil sociodemográfico y de consumo de los/as participantes del programa para personas en situación de calle de SENDA, estimar la mortalidad y la supervivencia relativa posteriores al tratamiento entre 2011 y 2020, Chile.</a:t>
            </a:r>
            <a:endParaRPr lang="es-MX" sz="3200" spc="-1" dirty="0">
              <a:solidFill>
                <a:srgbClr val="2D2E33"/>
              </a:solidFill>
              <a:latin typeface="Arial"/>
            </a:endParaRPr>
          </a:p>
          <a:p>
            <a:pPr defTabSz="3240000">
              <a:lnSpc>
                <a:spcPct val="90000"/>
              </a:lnSpc>
              <a:spcBef>
                <a:spcPts val="3543"/>
              </a:spcBef>
              <a:tabLst>
                <a:tab pos="0" algn="l"/>
              </a:tabLst>
            </a:pPr>
            <a:endParaRPr lang="es-MX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ítulo 1"/>
          <p:cNvSpPr/>
          <p:nvPr/>
        </p:nvSpPr>
        <p:spPr>
          <a:xfrm>
            <a:off x="19440" y="2994480"/>
            <a:ext cx="26088480" cy="355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SUPERVIVENCIA RELATIVA DE PERSONAS EN PROGRAMA DE POBLACIÓN EN SITUACIÓN DE CALLE, SENDA, </a:t>
            </a:r>
            <a:br>
              <a:rPr sz="7000" dirty="0"/>
            </a:b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2011-2020, CHILE (1060)</a:t>
            </a:r>
            <a:endParaRPr lang="es-MX" sz="7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ítulo 1"/>
          <p:cNvSpPr/>
          <p:nvPr/>
        </p:nvSpPr>
        <p:spPr>
          <a:xfrm>
            <a:off x="725040" y="6495900"/>
            <a:ext cx="15945840" cy="13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3240000">
              <a:lnSpc>
                <a:spcPct val="90000"/>
              </a:lnSpc>
            </a:pP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Andrés González-Santa Cruz¹</a:t>
            </a:r>
            <a:r>
              <a:rPr lang="he-IL" sz="4800" b="1" i="1" strike="noStrike" spc="-1" dirty="0">
                <a:solidFill>
                  <a:schemeClr val="lt1"/>
                </a:solidFill>
                <a:latin typeface="-apple-system"/>
              </a:rPr>
              <a:t>׳</a:t>
            </a: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²</a:t>
            </a:r>
            <a:r>
              <a:rPr lang="es-CL" sz="4800" b="1" i="1" strike="noStrike" spc="-1" dirty="0">
                <a:solidFill>
                  <a:schemeClr val="lt1"/>
                </a:solidFill>
                <a:latin typeface="-apple-system"/>
              </a:rPr>
              <a:t> </a:t>
            </a: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Álvaro Castillo-Carniglia</a:t>
            </a:r>
            <a:r>
              <a:rPr lang="es-MX" sz="4800" b="1" i="1" spc="-1" dirty="0">
                <a:solidFill>
                  <a:schemeClr val="lt1"/>
                </a:solidFill>
                <a:latin typeface="-apple-system"/>
              </a:rPr>
              <a:t>¹</a:t>
            </a:r>
            <a:r>
              <a:rPr lang="he-IL" sz="4800" b="1" i="1" spc="-1" dirty="0">
                <a:solidFill>
                  <a:schemeClr val="lt1"/>
                </a:solidFill>
                <a:latin typeface="-apple-system"/>
              </a:rPr>
              <a:t>׳</a:t>
            </a:r>
            <a:r>
              <a:rPr lang="es-MX" sz="4800" b="1" i="1" strike="noStrike" spc="-1" dirty="0">
                <a:solidFill>
                  <a:schemeClr val="lt1"/>
                </a:solidFill>
                <a:latin typeface="-apple-system"/>
              </a:rPr>
              <a:t>³</a:t>
            </a:r>
            <a:endParaRPr lang="es-MX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ángulo 32"/>
          <p:cNvSpPr/>
          <p:nvPr/>
        </p:nvSpPr>
        <p:spPr>
          <a:xfrm>
            <a:off x="636480" y="6608160"/>
            <a:ext cx="30238920" cy="49680"/>
          </a:xfrm>
          <a:prstGeom prst="rect">
            <a:avLst/>
          </a:prstGeom>
          <a:solidFill>
            <a:srgbClr val="378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5760" rIns="90000" bIns="576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s-CL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" name="Título 1"/>
          <p:cNvSpPr/>
          <p:nvPr/>
        </p:nvSpPr>
        <p:spPr>
          <a:xfrm>
            <a:off x="725040" y="7421460"/>
            <a:ext cx="14023800" cy="141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(1) Escuela de Salud Pública, Facultad de Medicina, Universidad de Chile. 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(2) Departamento Nacional de Salud Pública, Facultad de Medicina, Universidad San Sebastián.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3240000">
              <a:lnSpc>
                <a:spcPct val="90000"/>
              </a:lnSpc>
            </a:pPr>
            <a:r>
              <a:rPr lang="es-CL" sz="2800" b="0" strike="noStrike" spc="-1" dirty="0">
                <a:solidFill>
                  <a:schemeClr val="lt1"/>
                </a:solidFill>
                <a:latin typeface="-apple-system"/>
              </a:rPr>
              <a:t>(3) Núcleo Milenio para la Evaluación y Análisis de Políticas de Drogas (nDP)</a:t>
            </a:r>
            <a:endParaRPr lang="es-MX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ítulo 1"/>
          <p:cNvSpPr/>
          <p:nvPr/>
        </p:nvSpPr>
        <p:spPr>
          <a:xfrm>
            <a:off x="16380000" y="31589118"/>
            <a:ext cx="15457680" cy="792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Conclusión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Título 1"/>
          <p:cNvSpPr/>
          <p:nvPr/>
        </p:nvSpPr>
        <p:spPr>
          <a:xfrm>
            <a:off x="251760" y="13980766"/>
            <a:ext cx="15391124" cy="972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 dirty="0">
                <a:solidFill>
                  <a:schemeClr val="lt1"/>
                </a:solidFill>
                <a:latin typeface="Arial"/>
              </a:rPr>
              <a:t>Materiales y Métodos</a:t>
            </a:r>
            <a:endParaRPr lang="es-MX" sz="7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Título 1"/>
          <p:cNvSpPr/>
          <p:nvPr/>
        </p:nvSpPr>
        <p:spPr>
          <a:xfrm>
            <a:off x="251759" y="8912040"/>
            <a:ext cx="15389659" cy="972000"/>
          </a:xfrm>
          <a:prstGeom prst="rect">
            <a:avLst/>
          </a:prstGeom>
          <a:solidFill>
            <a:srgbClr val="37838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3240000">
              <a:lnSpc>
                <a:spcPct val="90000"/>
              </a:lnSpc>
            </a:pPr>
            <a:r>
              <a:rPr lang="es-CL" sz="7000" b="1" strike="noStrike" spc="-1">
                <a:solidFill>
                  <a:schemeClr val="lt1"/>
                </a:solidFill>
                <a:latin typeface="Arial"/>
              </a:rPr>
              <a:t>Introducción</a:t>
            </a:r>
            <a:endParaRPr lang="es-MX" sz="7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6"/>
          <p:cNvSpPr/>
          <p:nvPr/>
        </p:nvSpPr>
        <p:spPr>
          <a:xfrm>
            <a:off x="16302561" y="6723480"/>
            <a:ext cx="1476000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chemeClr val="lt1"/>
                </a:solidFill>
                <a:latin typeface="Arial"/>
              </a:rPr>
              <a:t>Figura 1</a:t>
            </a:r>
            <a:r>
              <a:rPr lang="es-CL" sz="3200" b="0" strike="noStrike" spc="-1" dirty="0">
                <a:solidFill>
                  <a:schemeClr val="lt1"/>
                </a:solidFill>
                <a:latin typeface="Arial"/>
              </a:rPr>
              <a:t>. Composición edad/sexo: programa situación calle vs. Población,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Box 27"/>
          <p:cNvSpPr/>
          <p:nvPr/>
        </p:nvSpPr>
        <p:spPr>
          <a:xfrm>
            <a:off x="404373" y="27520765"/>
            <a:ext cx="15504297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chemeClr val="dk1"/>
                </a:solidFill>
                <a:latin typeface="Arial"/>
              </a:rPr>
              <a:t>Figura 2</a:t>
            </a:r>
            <a:r>
              <a:rPr lang="es-CL" sz="3200" b="0" strike="noStrike" spc="-1" dirty="0">
                <a:solidFill>
                  <a:schemeClr val="dk1"/>
                </a:solidFill>
                <a:latin typeface="Arial"/>
              </a:rPr>
              <a:t>. </a:t>
            </a:r>
            <a:r>
              <a:rPr lang="es-CL" sz="3200" b="0" strike="noStrike" spc="-1" dirty="0" err="1">
                <a:solidFill>
                  <a:schemeClr val="dk1"/>
                </a:solidFill>
                <a:latin typeface="Arial"/>
              </a:rPr>
              <a:t>RMEs</a:t>
            </a:r>
            <a:r>
              <a:rPr lang="es-CL" sz="3200" b="0" strike="noStrike" spc="-1" dirty="0">
                <a:solidFill>
                  <a:schemeClr val="dk1"/>
                </a:solidFill>
                <a:latin typeface="Arial"/>
              </a:rPr>
              <a:t>, programa Adultos en situación de calle, 2011-2020,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36"/>
          <p:cNvSpPr/>
          <p:nvPr/>
        </p:nvSpPr>
        <p:spPr>
          <a:xfrm>
            <a:off x="16278070" y="12258720"/>
            <a:ext cx="1401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chemeClr val="lt1"/>
                </a:solidFill>
                <a:latin typeface="Arial"/>
              </a:rPr>
              <a:t>Figura 3</a:t>
            </a:r>
            <a:r>
              <a:rPr lang="es-CL" sz="3200" b="0" strike="noStrike" spc="-1" dirty="0">
                <a:solidFill>
                  <a:schemeClr val="lt1"/>
                </a:solidFill>
                <a:latin typeface="Arial"/>
              </a:rPr>
              <a:t>. Tratados/participantes, fallecimientos y RME por región,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42"/>
          <p:cNvSpPr/>
          <p:nvPr/>
        </p:nvSpPr>
        <p:spPr>
          <a:xfrm>
            <a:off x="17049600" y="26565992"/>
            <a:ext cx="4451040" cy="252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457200">
              <a:lnSpc>
                <a:spcPct val="100000"/>
              </a:lnSpc>
            </a:pPr>
            <a:r>
              <a:rPr lang="es-CL" sz="3200" b="1" strike="noStrike" spc="-1" dirty="0">
                <a:solidFill>
                  <a:srgbClr val="000000"/>
                </a:solidFill>
                <a:latin typeface="Arial"/>
              </a:rPr>
              <a:t>Figura 4</a:t>
            </a:r>
            <a:r>
              <a:rPr lang="es-CL" sz="3200" b="0" strike="noStrike" spc="-1" dirty="0">
                <a:solidFill>
                  <a:srgbClr val="000000"/>
                </a:solidFill>
                <a:latin typeface="Arial"/>
              </a:rPr>
              <a:t>. Supervivencia relativa, usuarios en programa Adultos en situación de calle, Chile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Picture 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89"/>
          <a:stretch>
            <a:fillRect/>
          </a:stretch>
        </p:blipFill>
        <p:spPr>
          <a:xfrm>
            <a:off x="21737160" y="24777904"/>
            <a:ext cx="9815760" cy="6661246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 descr="A group of images of a long thin line&#10;&#10;AI-generated content may be incorrect.">
            <a:extLst>
              <a:ext uri="{FF2B5EF4-FFF2-40B4-BE49-F238E27FC236}">
                <a16:creationId xmlns:a16="http://schemas.microsoft.com/office/drawing/2014/main" id="{BEBB5EE8-0243-F279-3627-8AC1B8017A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274339" y="12790468"/>
            <a:ext cx="16009561" cy="1137370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6C1A715-4555-D2A7-77A8-B9954FB69C3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18198" y="2839855"/>
            <a:ext cx="3036241" cy="37133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8A6EB80-F209-559B-B745-F0A82EDFD07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1072" y="28069527"/>
            <a:ext cx="13948428" cy="9671565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3EE55710-E3F5-4838-9DE2-EEE7B94D2C3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6390" y="7320989"/>
            <a:ext cx="9699103" cy="47896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28">
            <a:extLst>
              <a:ext uri="{FF2B5EF4-FFF2-40B4-BE49-F238E27FC236}">
                <a16:creationId xmlns:a16="http://schemas.microsoft.com/office/drawing/2014/main" id="{99554679-CB06-DA33-D5BB-F6B5913B84D3}"/>
              </a:ext>
            </a:extLst>
          </p:cNvPr>
          <p:cNvSpPr/>
          <p:nvPr/>
        </p:nvSpPr>
        <p:spPr>
          <a:xfrm>
            <a:off x="16015851" y="24190292"/>
            <a:ext cx="1450332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s-CL" sz="3200" b="0" i="1" strike="noStrike" spc="-1" dirty="0">
                <a:solidFill>
                  <a:schemeClr val="lt1"/>
                </a:solidFill>
                <a:latin typeface="Arial"/>
              </a:rPr>
              <a:t>* R. Aysén y Ñuble, sin participantes en el programa disponibles en el período.</a:t>
            </a:r>
            <a:endParaRPr lang="es-MX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1561</TotalTime>
  <Words>1033</Words>
  <Application>Microsoft Office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OpenSymbol</vt:lpstr>
      <vt:lpstr>Symbol</vt:lpstr>
      <vt:lpstr>Times New Roman</vt:lpstr>
      <vt:lpstr>Wingdings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subject/>
  <dc:creator>Andrés González Santa Cruz</dc:creator>
  <dc:description/>
  <cp:lastModifiedBy>Andrés González Santa Cruz</cp:lastModifiedBy>
  <cp:revision>63</cp:revision>
  <dcterms:created xsi:type="dcterms:W3CDTF">2023-09-24T13:07:43Z</dcterms:created>
  <dcterms:modified xsi:type="dcterms:W3CDTF">2025-10-30T21:47:06Z</dcterms:modified>
  <dc:language>es-MX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Custom</vt:lpwstr>
  </property>
  <property fmtid="{D5CDD505-2E9C-101B-9397-08002B2CF9AE}" pid="4" name="Slides">
    <vt:i4>1</vt:i4>
  </property>
  <property fmtid="{D5CDD505-2E9C-101B-9397-08002B2CF9AE}" pid="5" name="MSIP_Label_9f4e9a4a-eb20-4aad-9a64-8872817c1a6f_Enabled">
    <vt:lpwstr>true</vt:lpwstr>
  </property>
  <property fmtid="{D5CDD505-2E9C-101B-9397-08002B2CF9AE}" pid="6" name="MSIP_Label_9f4e9a4a-eb20-4aad-9a64-8872817c1a6f_SetDate">
    <vt:lpwstr>2025-10-13T11:37:27Z</vt:lpwstr>
  </property>
  <property fmtid="{D5CDD505-2E9C-101B-9397-08002B2CF9AE}" pid="7" name="MSIP_Label_9f4e9a4a-eb20-4aad-9a64-8872817c1a6f_Method">
    <vt:lpwstr>Standard</vt:lpwstr>
  </property>
  <property fmtid="{D5CDD505-2E9C-101B-9397-08002B2CF9AE}" pid="8" name="MSIP_Label_9f4e9a4a-eb20-4aad-9a64-8872817c1a6f_Name">
    <vt:lpwstr>defa4170-0d19-0005-0004-bc88714345d2</vt:lpwstr>
  </property>
  <property fmtid="{D5CDD505-2E9C-101B-9397-08002B2CF9AE}" pid="9" name="MSIP_Label_9f4e9a4a-eb20-4aad-9a64-8872817c1a6f_SiteId">
    <vt:lpwstr>7a599002-001c-432c-846e-1ddca9f6b299</vt:lpwstr>
  </property>
  <property fmtid="{D5CDD505-2E9C-101B-9397-08002B2CF9AE}" pid="10" name="MSIP_Label_9f4e9a4a-eb20-4aad-9a64-8872817c1a6f_ActionId">
    <vt:lpwstr>9e70d992-9736-4dfe-a378-aeda4fae78cc</vt:lpwstr>
  </property>
  <property fmtid="{D5CDD505-2E9C-101B-9397-08002B2CF9AE}" pid="11" name="MSIP_Label_9f4e9a4a-eb20-4aad-9a64-8872817c1a6f_ContentBits">
    <vt:lpwstr>0</vt:lpwstr>
  </property>
  <property fmtid="{D5CDD505-2E9C-101B-9397-08002B2CF9AE}" pid="12" name="MSIP_Label_9f4e9a4a-eb20-4aad-9a64-8872817c1a6f_Tag">
    <vt:lpwstr>50, 3, 0, 1</vt:lpwstr>
  </property>
</Properties>
</file>